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390" r:id="rId2"/>
    <p:sldId id="619" r:id="rId3"/>
    <p:sldId id="771" r:id="rId4"/>
    <p:sldId id="772" r:id="rId5"/>
    <p:sldId id="773" r:id="rId6"/>
    <p:sldId id="774" r:id="rId7"/>
    <p:sldId id="775" r:id="rId8"/>
    <p:sldId id="752" r:id="rId9"/>
    <p:sldId id="776" r:id="rId10"/>
    <p:sldId id="777" r:id="rId11"/>
    <p:sldId id="778" r:id="rId12"/>
    <p:sldId id="779" r:id="rId13"/>
    <p:sldId id="780" r:id="rId14"/>
    <p:sldId id="781" r:id="rId15"/>
    <p:sldId id="782" r:id="rId16"/>
    <p:sldId id="783" r:id="rId17"/>
    <p:sldId id="784" r:id="rId18"/>
    <p:sldId id="785" r:id="rId19"/>
    <p:sldId id="786" r:id="rId20"/>
    <p:sldId id="787" r:id="rId21"/>
    <p:sldId id="788" r:id="rId22"/>
    <p:sldId id="789" r:id="rId23"/>
    <p:sldId id="790" r:id="rId24"/>
    <p:sldId id="791" r:id="rId25"/>
    <p:sldId id="792" r:id="rId26"/>
    <p:sldId id="793" r:id="rId27"/>
    <p:sldId id="794" r:id="rId28"/>
    <p:sldId id="795" r:id="rId29"/>
    <p:sldId id="796" r:id="rId30"/>
    <p:sldId id="797" r:id="rId31"/>
    <p:sldId id="798" r:id="rId32"/>
    <p:sldId id="799" r:id="rId33"/>
    <p:sldId id="800" r:id="rId34"/>
  </p:sldIdLst>
  <p:sldSz cx="12192000" cy="6858000"/>
  <p:notesSz cx="6954838" cy="9240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Godfrey" initials="EG" lastIdx="1" clrIdx="0">
    <p:extLst>
      <p:ext uri="{19B8F6BF-5375-455C-9EA6-DF929625EA0E}">
        <p15:presenceInfo xmlns:p15="http://schemas.microsoft.com/office/powerpoint/2012/main" userId="61aa7c48ee0e3db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A359"/>
    <a:srgbClr val="222222"/>
    <a:srgbClr val="5F461E"/>
    <a:srgbClr val="7A2E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0" d="100"/>
          <a:sy n="60" d="100"/>
        </p:scale>
        <p:origin x="84" y="11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smtClean="0"/>
              <a:t>6/14/2020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4424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C93879-1153-42D3-8EC7-7A3CC94658D3}" type="datetimeFigureOut">
              <a:rPr lang="en-US" smtClean="0"/>
              <a:t>6/14/2020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2546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82E1496-D8B1-4FDC-98A5-AD2561A2EE12}" type="datetimeFigureOut">
              <a:rPr lang="en-US" smtClean="0"/>
              <a:t>6/14/2020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7632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6/14/2020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8614390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6/14/2020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5349502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33EE65E-8B04-4250-B4A9-5C65F355F1A2}" type="datetimeFigureOut">
              <a:rPr lang="en-US" smtClean="0"/>
              <a:t>6/14/2020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5426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4F5881F-8E44-4F15-AB98-80B7869E49CA}" type="datetimeFigureOut">
              <a:rPr lang="en-US" smtClean="0"/>
              <a:t>6/14/2020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2966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smtClean="0"/>
              <a:t>6/14/2020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2104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5854CA-19F4-4771-B6A2-DA5C0742B220}" type="datetimeFigureOut">
              <a:rPr lang="en-US" smtClean="0"/>
              <a:t>6/14/2020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8750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FED2BB1-BB31-4EB8-A961-18800A74EAA8}" type="datetimeFigureOut">
              <a:rPr lang="en-US" smtClean="0"/>
              <a:t>6/14/2020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4757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40B886-74BB-4D5E-9EA9-584482FE40E6}" type="datetimeFigureOut">
              <a:rPr lang="en-US" smtClean="0"/>
              <a:t>6/14/2020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49207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smtClean="0"/>
              <a:t>6/14/2020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3530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smtClean="0"/>
              <a:t>6/14/2020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0400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EB24146-07E2-48CA-8629-5887ED47FCDB}" type="datetimeFigureOut">
              <a:rPr lang="en-US" smtClean="0"/>
              <a:t>6/14/2020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59253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407E718-B4F0-433E-A285-0013249184C0}" type="datetimeFigureOut">
              <a:rPr lang="en-US" smtClean="0"/>
              <a:t>6/14/2020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23909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2B8E44C4-3D72-4D6E-86A4-F5491DC49E6D}" type="datetimeFigureOut">
              <a:rPr lang="en-US" smtClean="0"/>
              <a:t>6/14/2020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1502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6B8EA14-E6AC-4B59-973C-7A06B0EDE3E3}" type="datetimeFigureOut">
              <a:rPr lang="en-US" smtClean="0"/>
              <a:t>6/14/2020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41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lumOff val="5000"/>
          </a:schemeClr>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3BB3B3F-C0CE-47CB-BCED-F49A710726FF}" type="datetimeFigureOut">
              <a:rPr lang="en-US" smtClean="0"/>
              <a:t>6/14/2020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332481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222222"/>
        </a:solidFill>
        <a:effectLst/>
      </p:bgPr>
    </p:bg>
    <p:spTree>
      <p:nvGrpSpPr>
        <p:cNvPr id="1" name=""/>
        <p:cNvGrpSpPr/>
        <p:nvPr/>
      </p:nvGrpSpPr>
      <p:grpSpPr>
        <a:xfrm>
          <a:off x="0" y="0"/>
          <a:ext cx="0" cy="0"/>
          <a:chOff x="0" y="0"/>
          <a:chExt cx="0" cy="0"/>
        </a:xfrm>
      </p:grpSpPr>
      <p:pic>
        <p:nvPicPr>
          <p:cNvPr id="7" name="Picture 6" descr="A close up of a sign&#10;&#10;Description automatically generated">
            <a:extLst>
              <a:ext uri="{FF2B5EF4-FFF2-40B4-BE49-F238E27FC236}">
                <a16:creationId xmlns:a16="http://schemas.microsoft.com/office/drawing/2014/main" id="{B2C4917B-B35E-4697-88A1-97D3492134B5}"/>
              </a:ext>
            </a:extLst>
          </p:cNvPr>
          <p:cNvPicPr>
            <a:picLocks noChangeAspect="1"/>
          </p:cNvPicPr>
          <p:nvPr/>
        </p:nvPicPr>
        <p:blipFill>
          <a:blip r:embed="rId2"/>
          <a:stretch>
            <a:fillRect/>
          </a:stretch>
        </p:blipFill>
        <p:spPr>
          <a:xfrm>
            <a:off x="-7040" y="0"/>
            <a:ext cx="12192000" cy="6858000"/>
          </a:xfrm>
          <a:prstGeom prst="rect">
            <a:avLst/>
          </a:prstGeom>
        </p:spPr>
      </p:pic>
      <p:sp>
        <p:nvSpPr>
          <p:cNvPr id="2" name="TextBox 1">
            <a:extLst>
              <a:ext uri="{FF2B5EF4-FFF2-40B4-BE49-F238E27FC236}">
                <a16:creationId xmlns:a16="http://schemas.microsoft.com/office/drawing/2014/main" id="{9F815ED3-B693-41E3-B462-6BBA6BAFA39D}"/>
              </a:ext>
            </a:extLst>
          </p:cNvPr>
          <p:cNvSpPr txBox="1"/>
          <p:nvPr/>
        </p:nvSpPr>
        <p:spPr>
          <a:xfrm>
            <a:off x="1773362" y="2136338"/>
            <a:ext cx="9099028" cy="2585323"/>
          </a:xfrm>
          <a:prstGeom prst="rect">
            <a:avLst/>
          </a:prstGeom>
          <a:solidFill>
            <a:srgbClr val="91A359">
              <a:alpha val="85000"/>
            </a:srgbClr>
          </a:solidFill>
          <a:effectLst>
            <a:softEdge rad="25400"/>
          </a:effectLst>
        </p:spPr>
        <p:txBody>
          <a:bodyPr wrap="square" rtlCol="0">
            <a:spAutoFit/>
          </a:bodyPr>
          <a:lstStyle/>
          <a:p>
            <a:pPr algn="ctr"/>
            <a:r>
              <a:rPr lang="en-US" sz="5400" b="1" dirty="0">
                <a:latin typeface="Candara" panose="020E0502030303020204" pitchFamily="34" charset="0"/>
              </a:rPr>
              <a:t>How Shall We Respond?</a:t>
            </a:r>
          </a:p>
          <a:p>
            <a:pPr algn="ctr"/>
            <a:r>
              <a:rPr lang="en-US" sz="5400" b="1" dirty="0">
                <a:latin typeface="Candara" panose="020E0502030303020204" pitchFamily="34" charset="0"/>
              </a:rPr>
              <a:t>A Christian’s Response to the National Concern Over Racism</a:t>
            </a:r>
          </a:p>
        </p:txBody>
      </p:sp>
      <p:sp>
        <p:nvSpPr>
          <p:cNvPr id="5" name="TextBox 4">
            <a:extLst>
              <a:ext uri="{FF2B5EF4-FFF2-40B4-BE49-F238E27FC236}">
                <a16:creationId xmlns:a16="http://schemas.microsoft.com/office/drawing/2014/main" id="{0CAA8F06-2798-4F2A-8DC9-8E009C9AC104}"/>
              </a:ext>
            </a:extLst>
          </p:cNvPr>
          <p:cNvSpPr txBox="1"/>
          <p:nvPr/>
        </p:nvSpPr>
        <p:spPr>
          <a:xfrm>
            <a:off x="223378" y="182899"/>
            <a:ext cx="6688901" cy="400110"/>
          </a:xfrm>
          <a:prstGeom prst="rect">
            <a:avLst/>
          </a:prstGeom>
          <a:noFill/>
        </p:spPr>
        <p:txBody>
          <a:bodyPr wrap="square" rtlCol="0">
            <a:spAutoFit/>
          </a:bodyPr>
          <a:lstStyle/>
          <a:p>
            <a:r>
              <a:rPr lang="en-US" sz="2000" b="1" dirty="0">
                <a:latin typeface="Candara" panose="020E0502030303020204" pitchFamily="34" charset="0"/>
              </a:rPr>
              <a:t>June 14, 2020</a:t>
            </a:r>
          </a:p>
        </p:txBody>
      </p:sp>
    </p:spTree>
    <p:extLst>
      <p:ext uri="{BB962C8B-B14F-4D97-AF65-F5344CB8AC3E}">
        <p14:creationId xmlns:p14="http://schemas.microsoft.com/office/powerpoint/2010/main" val="1326308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Concern #3</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1075388"/>
            <a:ext cx="11590636" cy="2862322"/>
          </a:xfrm>
          <a:prstGeom prst="rect">
            <a:avLst/>
          </a:prstGeom>
          <a:noFill/>
        </p:spPr>
        <p:txBody>
          <a:bodyPr wrap="square" rtlCol="0">
            <a:spAutoFit/>
          </a:bodyPr>
          <a:lstStyle/>
          <a:p>
            <a:pPr algn="just"/>
            <a:r>
              <a:rPr lang="en-US" sz="3600" dirty="0"/>
              <a:t>For a Christian to passionately decry and oppose the evils of racism and their impact on our culture means he is agreeing with secular and worldly philosophies that seem to do the same, such as “Critical Race Theory” and “Intersectionality”.  </a:t>
            </a:r>
          </a:p>
        </p:txBody>
      </p:sp>
      <p:sp>
        <p:nvSpPr>
          <p:cNvPr id="4" name="TextBox 3">
            <a:extLst>
              <a:ext uri="{FF2B5EF4-FFF2-40B4-BE49-F238E27FC236}">
                <a16:creationId xmlns:a16="http://schemas.microsoft.com/office/drawing/2014/main" id="{DD1807AE-2626-432B-B5B7-E3B84CF1E4D3}"/>
              </a:ext>
            </a:extLst>
          </p:cNvPr>
          <p:cNvSpPr txBox="1"/>
          <p:nvPr/>
        </p:nvSpPr>
        <p:spPr>
          <a:xfrm>
            <a:off x="302770" y="4434444"/>
            <a:ext cx="11590636" cy="646331"/>
          </a:xfrm>
          <a:prstGeom prst="rect">
            <a:avLst/>
          </a:prstGeom>
          <a:noFill/>
        </p:spPr>
        <p:txBody>
          <a:bodyPr wrap="square" rtlCol="0">
            <a:spAutoFit/>
          </a:bodyPr>
          <a:lstStyle/>
          <a:p>
            <a:pPr algn="ctr"/>
            <a:r>
              <a:rPr lang="en-US" sz="3600" b="1" dirty="0"/>
              <a:t>This is false!</a:t>
            </a:r>
            <a:endParaRPr lang="en-US" sz="3600" dirty="0"/>
          </a:p>
        </p:txBody>
      </p:sp>
    </p:spTree>
    <p:extLst>
      <p:ext uri="{BB962C8B-B14F-4D97-AF65-F5344CB8AC3E}">
        <p14:creationId xmlns:p14="http://schemas.microsoft.com/office/powerpoint/2010/main" val="3618307093"/>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0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Thought</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40066"/>
            <a:ext cx="11590636" cy="3416320"/>
          </a:xfrm>
          <a:prstGeom prst="rect">
            <a:avLst/>
          </a:prstGeom>
          <a:noFill/>
        </p:spPr>
        <p:txBody>
          <a:bodyPr wrap="square" rtlCol="0">
            <a:spAutoFit/>
          </a:bodyPr>
          <a:lstStyle/>
          <a:p>
            <a:pPr algn="just"/>
            <a:r>
              <a:rPr lang="en-US" sz="3600" dirty="0"/>
              <a:t>If something is wrong or evil; in fact, if anything is truly wrong or evil; then we, as believers must know that there are “biblical” reasons to oppose what the world also opposes, while simultaneously rejecting the reasons why the world says its evil. (see 1 Corinthians 2:14).</a:t>
            </a:r>
            <a:endParaRPr lang="en-US" sz="3600" b="1" dirty="0"/>
          </a:p>
        </p:txBody>
      </p:sp>
    </p:spTree>
    <p:extLst>
      <p:ext uri="{BB962C8B-B14F-4D97-AF65-F5344CB8AC3E}">
        <p14:creationId xmlns:p14="http://schemas.microsoft.com/office/powerpoint/2010/main" val="246473438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Concern #4</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1075388"/>
            <a:ext cx="11590636" cy="1754326"/>
          </a:xfrm>
          <a:prstGeom prst="rect">
            <a:avLst/>
          </a:prstGeom>
          <a:noFill/>
        </p:spPr>
        <p:txBody>
          <a:bodyPr wrap="square" rtlCol="0">
            <a:spAutoFit/>
          </a:bodyPr>
          <a:lstStyle/>
          <a:p>
            <a:pPr algn="just"/>
            <a:r>
              <a:rPr lang="en-US" sz="3600" dirty="0"/>
              <a:t>If the world does not see a radical distinction between its outrage and the saints’ zeal against sin; then something is dreadfully wrong.</a:t>
            </a:r>
          </a:p>
        </p:txBody>
      </p:sp>
      <p:sp>
        <p:nvSpPr>
          <p:cNvPr id="4" name="TextBox 3">
            <a:extLst>
              <a:ext uri="{FF2B5EF4-FFF2-40B4-BE49-F238E27FC236}">
                <a16:creationId xmlns:a16="http://schemas.microsoft.com/office/drawing/2014/main" id="{DD1807AE-2626-432B-B5B7-E3B84CF1E4D3}"/>
              </a:ext>
            </a:extLst>
          </p:cNvPr>
          <p:cNvSpPr txBox="1"/>
          <p:nvPr/>
        </p:nvSpPr>
        <p:spPr>
          <a:xfrm>
            <a:off x="302770" y="4434444"/>
            <a:ext cx="11590636" cy="646331"/>
          </a:xfrm>
          <a:prstGeom prst="rect">
            <a:avLst/>
          </a:prstGeom>
          <a:noFill/>
        </p:spPr>
        <p:txBody>
          <a:bodyPr wrap="square" rtlCol="0">
            <a:spAutoFit/>
          </a:bodyPr>
          <a:lstStyle/>
          <a:p>
            <a:pPr algn="ctr"/>
            <a:r>
              <a:rPr lang="en-US" sz="3600" b="1" dirty="0"/>
              <a:t>This is TRUE!</a:t>
            </a:r>
            <a:endParaRPr lang="en-US" sz="3600" dirty="0"/>
          </a:p>
        </p:txBody>
      </p:sp>
    </p:spTree>
    <p:extLst>
      <p:ext uri="{BB962C8B-B14F-4D97-AF65-F5344CB8AC3E}">
        <p14:creationId xmlns:p14="http://schemas.microsoft.com/office/powerpoint/2010/main" val="4053183834"/>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0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Thought</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40066"/>
            <a:ext cx="11590636" cy="3970318"/>
          </a:xfrm>
          <a:prstGeom prst="rect">
            <a:avLst/>
          </a:prstGeom>
          <a:noFill/>
        </p:spPr>
        <p:txBody>
          <a:bodyPr wrap="square" rtlCol="0">
            <a:spAutoFit/>
          </a:bodyPr>
          <a:lstStyle/>
          <a:p>
            <a:pPr algn="just"/>
            <a:r>
              <a:rPr lang="en-US" sz="3600" dirty="0"/>
              <a:t>To possess a biblical, righteous indignation to murder, to rioting, to hatred, to ethnic prejudice means the following for believers: </a:t>
            </a:r>
            <a:r>
              <a:rPr lang="en-US" sz="3600" i="1" dirty="0"/>
              <a:t>“we do not let the son go down on [our] anger” </a:t>
            </a:r>
            <a:r>
              <a:rPr lang="en-US" sz="3600" dirty="0"/>
              <a:t>(Ephesians 4:26); we </a:t>
            </a:r>
            <a:r>
              <a:rPr lang="en-US" sz="3600" i="1" dirty="0"/>
              <a:t>“do not give the devil an opportunity”</a:t>
            </a:r>
            <a:r>
              <a:rPr lang="en-US" sz="3600" dirty="0"/>
              <a:t> to divide and conquer (Ephesians 4:27); and we never </a:t>
            </a:r>
            <a:r>
              <a:rPr lang="en-US" sz="3600" i="1" dirty="0"/>
              <a:t>“pay back evil for evil” </a:t>
            </a:r>
            <a:r>
              <a:rPr lang="en-US" sz="3600" dirty="0"/>
              <a:t>(Romans 12:19).  </a:t>
            </a:r>
          </a:p>
        </p:txBody>
      </p:sp>
    </p:spTree>
    <p:extLst>
      <p:ext uri="{BB962C8B-B14F-4D97-AF65-F5344CB8AC3E}">
        <p14:creationId xmlns:p14="http://schemas.microsoft.com/office/powerpoint/2010/main" val="1307776994"/>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Concern #5</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1075388"/>
            <a:ext cx="11590636" cy="1200329"/>
          </a:xfrm>
          <a:prstGeom prst="rect">
            <a:avLst/>
          </a:prstGeom>
          <a:noFill/>
        </p:spPr>
        <p:txBody>
          <a:bodyPr wrap="square" rtlCol="0">
            <a:spAutoFit/>
          </a:bodyPr>
          <a:lstStyle/>
          <a:p>
            <a:pPr algn="just"/>
            <a:r>
              <a:rPr lang="en-US" sz="3600" dirty="0"/>
              <a:t>To show concern, Christians must stand with those who are peacefully protesting.</a:t>
            </a:r>
          </a:p>
        </p:txBody>
      </p:sp>
      <p:sp>
        <p:nvSpPr>
          <p:cNvPr id="4" name="TextBox 3">
            <a:extLst>
              <a:ext uri="{FF2B5EF4-FFF2-40B4-BE49-F238E27FC236}">
                <a16:creationId xmlns:a16="http://schemas.microsoft.com/office/drawing/2014/main" id="{DD1807AE-2626-432B-B5B7-E3B84CF1E4D3}"/>
              </a:ext>
            </a:extLst>
          </p:cNvPr>
          <p:cNvSpPr txBox="1"/>
          <p:nvPr/>
        </p:nvSpPr>
        <p:spPr>
          <a:xfrm>
            <a:off x="302770" y="4434444"/>
            <a:ext cx="11590636" cy="646331"/>
          </a:xfrm>
          <a:prstGeom prst="rect">
            <a:avLst/>
          </a:prstGeom>
          <a:noFill/>
        </p:spPr>
        <p:txBody>
          <a:bodyPr wrap="square" rtlCol="0">
            <a:spAutoFit/>
          </a:bodyPr>
          <a:lstStyle/>
          <a:p>
            <a:pPr algn="ctr"/>
            <a:r>
              <a:rPr lang="en-US" sz="3600" b="1" dirty="0"/>
              <a:t>This is false!</a:t>
            </a:r>
            <a:endParaRPr lang="en-US" sz="3600" dirty="0"/>
          </a:p>
        </p:txBody>
      </p:sp>
    </p:spTree>
    <p:extLst>
      <p:ext uri="{BB962C8B-B14F-4D97-AF65-F5344CB8AC3E}">
        <p14:creationId xmlns:p14="http://schemas.microsoft.com/office/powerpoint/2010/main" val="3882935898"/>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0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Thought</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40066"/>
            <a:ext cx="11590636" cy="1754326"/>
          </a:xfrm>
          <a:prstGeom prst="rect">
            <a:avLst/>
          </a:prstGeom>
          <a:noFill/>
        </p:spPr>
        <p:txBody>
          <a:bodyPr wrap="square" rtlCol="0">
            <a:spAutoFit/>
          </a:bodyPr>
          <a:lstStyle/>
          <a:p>
            <a:pPr algn="just"/>
            <a:r>
              <a:rPr lang="en-US" sz="3600" dirty="0"/>
              <a:t>To peacefully protest is a civil decision not a Christian duty, it is a human work not a Gospel work.  </a:t>
            </a:r>
          </a:p>
        </p:txBody>
      </p:sp>
      <p:sp>
        <p:nvSpPr>
          <p:cNvPr id="4" name="TextBox 3">
            <a:extLst>
              <a:ext uri="{FF2B5EF4-FFF2-40B4-BE49-F238E27FC236}">
                <a16:creationId xmlns:a16="http://schemas.microsoft.com/office/drawing/2014/main" id="{8C3DD809-974E-4099-8173-E8088BE97CEE}"/>
              </a:ext>
            </a:extLst>
          </p:cNvPr>
          <p:cNvSpPr txBox="1"/>
          <p:nvPr/>
        </p:nvSpPr>
        <p:spPr>
          <a:xfrm>
            <a:off x="302770" y="3560088"/>
            <a:ext cx="11590636" cy="1200329"/>
          </a:xfrm>
          <a:prstGeom prst="rect">
            <a:avLst/>
          </a:prstGeom>
          <a:noFill/>
        </p:spPr>
        <p:txBody>
          <a:bodyPr wrap="square" rtlCol="0">
            <a:spAutoFit/>
          </a:bodyPr>
          <a:lstStyle/>
          <a:p>
            <a:pPr algn="ctr"/>
            <a:r>
              <a:rPr lang="en-US" sz="3600" dirty="0"/>
              <a:t>Believers must never conflate social reform with spiritual reformation. </a:t>
            </a:r>
          </a:p>
        </p:txBody>
      </p:sp>
    </p:spTree>
    <p:extLst>
      <p:ext uri="{BB962C8B-B14F-4D97-AF65-F5344CB8AC3E}">
        <p14:creationId xmlns:p14="http://schemas.microsoft.com/office/powerpoint/2010/main" val="2693603964"/>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Concern #6</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1075388"/>
            <a:ext cx="11590636" cy="1200329"/>
          </a:xfrm>
          <a:prstGeom prst="rect">
            <a:avLst/>
          </a:prstGeom>
          <a:noFill/>
        </p:spPr>
        <p:txBody>
          <a:bodyPr wrap="square" rtlCol="0">
            <a:spAutoFit/>
          </a:bodyPr>
          <a:lstStyle/>
          <a:p>
            <a:pPr algn="just"/>
            <a:r>
              <a:rPr lang="en-US" sz="3600" dirty="0"/>
              <a:t>To be silent about injustices makes a person complicit and guilty for that injustice. </a:t>
            </a:r>
          </a:p>
        </p:txBody>
      </p:sp>
      <p:sp>
        <p:nvSpPr>
          <p:cNvPr id="4" name="TextBox 3">
            <a:extLst>
              <a:ext uri="{FF2B5EF4-FFF2-40B4-BE49-F238E27FC236}">
                <a16:creationId xmlns:a16="http://schemas.microsoft.com/office/drawing/2014/main" id="{DD1807AE-2626-432B-B5B7-E3B84CF1E4D3}"/>
              </a:ext>
            </a:extLst>
          </p:cNvPr>
          <p:cNvSpPr txBox="1"/>
          <p:nvPr/>
        </p:nvSpPr>
        <p:spPr>
          <a:xfrm>
            <a:off x="302770" y="4434444"/>
            <a:ext cx="11590636" cy="646331"/>
          </a:xfrm>
          <a:prstGeom prst="rect">
            <a:avLst/>
          </a:prstGeom>
          <a:noFill/>
        </p:spPr>
        <p:txBody>
          <a:bodyPr wrap="square" rtlCol="0">
            <a:spAutoFit/>
          </a:bodyPr>
          <a:lstStyle/>
          <a:p>
            <a:pPr algn="ctr"/>
            <a:r>
              <a:rPr lang="en-US" sz="3600" b="1" dirty="0"/>
              <a:t>This is false!</a:t>
            </a:r>
            <a:endParaRPr lang="en-US" sz="3600" dirty="0"/>
          </a:p>
        </p:txBody>
      </p:sp>
    </p:spTree>
    <p:extLst>
      <p:ext uri="{BB962C8B-B14F-4D97-AF65-F5344CB8AC3E}">
        <p14:creationId xmlns:p14="http://schemas.microsoft.com/office/powerpoint/2010/main" val="3258782162"/>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0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Concern #7</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1075388"/>
            <a:ext cx="11590636" cy="2862322"/>
          </a:xfrm>
          <a:prstGeom prst="rect">
            <a:avLst/>
          </a:prstGeom>
          <a:noFill/>
        </p:spPr>
        <p:txBody>
          <a:bodyPr wrap="square" rtlCol="0">
            <a:spAutoFit/>
          </a:bodyPr>
          <a:lstStyle/>
          <a:p>
            <a:pPr algn="just"/>
            <a:r>
              <a:rPr lang="en-US" sz="3600" dirty="0"/>
              <a:t>It is not compassionate on the part of Christians who ask for biblical discernment and biblical definitions in this discussion, and refuse the wholesale/blanket acceptance of cultural ideas and assumptions.</a:t>
            </a:r>
          </a:p>
        </p:txBody>
      </p:sp>
      <p:sp>
        <p:nvSpPr>
          <p:cNvPr id="4" name="TextBox 3">
            <a:extLst>
              <a:ext uri="{FF2B5EF4-FFF2-40B4-BE49-F238E27FC236}">
                <a16:creationId xmlns:a16="http://schemas.microsoft.com/office/drawing/2014/main" id="{DD1807AE-2626-432B-B5B7-E3B84CF1E4D3}"/>
              </a:ext>
            </a:extLst>
          </p:cNvPr>
          <p:cNvSpPr txBox="1"/>
          <p:nvPr/>
        </p:nvSpPr>
        <p:spPr>
          <a:xfrm>
            <a:off x="302770" y="4434444"/>
            <a:ext cx="11590636" cy="646331"/>
          </a:xfrm>
          <a:prstGeom prst="rect">
            <a:avLst/>
          </a:prstGeom>
          <a:noFill/>
        </p:spPr>
        <p:txBody>
          <a:bodyPr wrap="square" rtlCol="0">
            <a:spAutoFit/>
          </a:bodyPr>
          <a:lstStyle/>
          <a:p>
            <a:pPr algn="ctr"/>
            <a:r>
              <a:rPr lang="en-US" sz="3600" b="1" dirty="0"/>
              <a:t>This is false!</a:t>
            </a:r>
            <a:endParaRPr lang="en-US" sz="3600" dirty="0"/>
          </a:p>
        </p:txBody>
      </p:sp>
    </p:spTree>
    <p:extLst>
      <p:ext uri="{BB962C8B-B14F-4D97-AF65-F5344CB8AC3E}">
        <p14:creationId xmlns:p14="http://schemas.microsoft.com/office/powerpoint/2010/main" val="2910272405"/>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0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Philippians 1:9-10</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14806"/>
            <a:ext cx="11590636" cy="2862322"/>
          </a:xfrm>
          <a:prstGeom prst="rect">
            <a:avLst/>
          </a:prstGeom>
          <a:noFill/>
        </p:spPr>
        <p:txBody>
          <a:bodyPr wrap="square" rtlCol="0">
            <a:spAutoFit/>
          </a:bodyPr>
          <a:lstStyle/>
          <a:p>
            <a:pPr algn="just"/>
            <a:r>
              <a:rPr lang="en-US" sz="3600" i="1" dirty="0"/>
              <a:t>9 And this I pray, that your love may abound still more and more in real knowledge and all discernment,  10 so that you may approve the things that are excellent, in order to be sincere and blameless until the day of Christ; </a:t>
            </a:r>
            <a:endParaRPr lang="en-US" sz="3600" dirty="0"/>
          </a:p>
        </p:txBody>
      </p:sp>
    </p:spTree>
    <p:extLst>
      <p:ext uri="{BB962C8B-B14F-4D97-AF65-F5344CB8AC3E}">
        <p14:creationId xmlns:p14="http://schemas.microsoft.com/office/powerpoint/2010/main" val="694229856"/>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Concern #8</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1075388"/>
            <a:ext cx="11590636" cy="2862322"/>
          </a:xfrm>
          <a:prstGeom prst="rect">
            <a:avLst/>
          </a:prstGeom>
          <a:noFill/>
        </p:spPr>
        <p:txBody>
          <a:bodyPr wrap="square" rtlCol="0">
            <a:spAutoFit/>
          </a:bodyPr>
          <a:lstStyle/>
          <a:p>
            <a:pPr algn="just"/>
            <a:r>
              <a:rPr lang="en-US" sz="3600" dirty="0"/>
              <a:t>Saying that the killing of George Floyd is a serious sin because it took the life of a man made in the image of God (Genesis 9:6) minimizes the abhorrent nature of the crime by de-emphasizing racial prejudice as a possible motive.  </a:t>
            </a:r>
          </a:p>
        </p:txBody>
      </p:sp>
      <p:sp>
        <p:nvSpPr>
          <p:cNvPr id="4" name="TextBox 3">
            <a:extLst>
              <a:ext uri="{FF2B5EF4-FFF2-40B4-BE49-F238E27FC236}">
                <a16:creationId xmlns:a16="http://schemas.microsoft.com/office/drawing/2014/main" id="{DD1807AE-2626-432B-B5B7-E3B84CF1E4D3}"/>
              </a:ext>
            </a:extLst>
          </p:cNvPr>
          <p:cNvSpPr txBox="1"/>
          <p:nvPr/>
        </p:nvSpPr>
        <p:spPr>
          <a:xfrm>
            <a:off x="302770" y="4434444"/>
            <a:ext cx="11590636" cy="646331"/>
          </a:xfrm>
          <a:prstGeom prst="rect">
            <a:avLst/>
          </a:prstGeom>
          <a:noFill/>
        </p:spPr>
        <p:txBody>
          <a:bodyPr wrap="square" rtlCol="0">
            <a:spAutoFit/>
          </a:bodyPr>
          <a:lstStyle/>
          <a:p>
            <a:pPr algn="ctr"/>
            <a:r>
              <a:rPr lang="en-US" sz="3600" b="1" dirty="0"/>
              <a:t>This is false!</a:t>
            </a:r>
            <a:endParaRPr lang="en-US" sz="3600" dirty="0"/>
          </a:p>
        </p:txBody>
      </p:sp>
    </p:spTree>
    <p:extLst>
      <p:ext uri="{BB962C8B-B14F-4D97-AF65-F5344CB8AC3E}">
        <p14:creationId xmlns:p14="http://schemas.microsoft.com/office/powerpoint/2010/main" val="173064719"/>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0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John 13:34-35</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14806"/>
            <a:ext cx="11590636" cy="2062103"/>
          </a:xfrm>
          <a:prstGeom prst="rect">
            <a:avLst/>
          </a:prstGeom>
          <a:noFill/>
        </p:spPr>
        <p:txBody>
          <a:bodyPr wrap="square" rtlCol="0">
            <a:spAutoFit/>
          </a:bodyPr>
          <a:lstStyle/>
          <a:p>
            <a:pPr algn="just"/>
            <a:r>
              <a:rPr lang="en-US" sz="3200" i="1" dirty="0"/>
              <a:t>34 “A new commandment I give to you, that you love one another, even as I have loved you, that you also love one another. 35 “By this all men will know that you are My disciples, if you have love for one another.”</a:t>
            </a:r>
            <a:endParaRPr lang="en-US" sz="3200" dirty="0"/>
          </a:p>
        </p:txBody>
      </p:sp>
    </p:spTree>
    <p:extLst>
      <p:ext uri="{BB962C8B-B14F-4D97-AF65-F5344CB8AC3E}">
        <p14:creationId xmlns:p14="http://schemas.microsoft.com/office/powerpoint/2010/main" val="246962808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Concern #9</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1075388"/>
            <a:ext cx="11590636" cy="2308324"/>
          </a:xfrm>
          <a:prstGeom prst="rect">
            <a:avLst/>
          </a:prstGeom>
          <a:noFill/>
        </p:spPr>
        <p:txBody>
          <a:bodyPr wrap="square" rtlCol="0">
            <a:spAutoFit/>
          </a:bodyPr>
          <a:lstStyle/>
          <a:p>
            <a:pPr algn="just"/>
            <a:r>
              <a:rPr lang="en-US" sz="3600" dirty="0"/>
              <a:t>Saying that humanity is one race (the human race); and one blood derived from Adam seems to dismiss the real differences between cultures and ethnicities. </a:t>
            </a:r>
          </a:p>
        </p:txBody>
      </p:sp>
      <p:sp>
        <p:nvSpPr>
          <p:cNvPr id="4" name="TextBox 3">
            <a:extLst>
              <a:ext uri="{FF2B5EF4-FFF2-40B4-BE49-F238E27FC236}">
                <a16:creationId xmlns:a16="http://schemas.microsoft.com/office/drawing/2014/main" id="{DD1807AE-2626-432B-B5B7-E3B84CF1E4D3}"/>
              </a:ext>
            </a:extLst>
          </p:cNvPr>
          <p:cNvSpPr txBox="1"/>
          <p:nvPr/>
        </p:nvSpPr>
        <p:spPr>
          <a:xfrm>
            <a:off x="302770" y="4434444"/>
            <a:ext cx="11590636" cy="646331"/>
          </a:xfrm>
          <a:prstGeom prst="rect">
            <a:avLst/>
          </a:prstGeom>
          <a:noFill/>
        </p:spPr>
        <p:txBody>
          <a:bodyPr wrap="square" rtlCol="0">
            <a:spAutoFit/>
          </a:bodyPr>
          <a:lstStyle/>
          <a:p>
            <a:pPr algn="ctr"/>
            <a:r>
              <a:rPr lang="en-US" sz="3600" b="1" dirty="0"/>
              <a:t>This is false!</a:t>
            </a:r>
            <a:endParaRPr lang="en-US" sz="3600" dirty="0"/>
          </a:p>
        </p:txBody>
      </p:sp>
    </p:spTree>
    <p:extLst>
      <p:ext uri="{BB962C8B-B14F-4D97-AF65-F5344CB8AC3E}">
        <p14:creationId xmlns:p14="http://schemas.microsoft.com/office/powerpoint/2010/main" val="937815034"/>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0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Concern #10</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1075388"/>
            <a:ext cx="11590636" cy="2308324"/>
          </a:xfrm>
          <a:prstGeom prst="rect">
            <a:avLst/>
          </a:prstGeom>
          <a:noFill/>
        </p:spPr>
        <p:txBody>
          <a:bodyPr wrap="square" rtlCol="0">
            <a:spAutoFit/>
          </a:bodyPr>
          <a:lstStyle/>
          <a:p>
            <a:pPr algn="just"/>
            <a:r>
              <a:rPr lang="en-US" sz="3600" dirty="0"/>
              <a:t>While valuing the image of God in man means to courageously stand against murder, abuse, and racism, it must also include standing against the cursing of our fellow man. </a:t>
            </a:r>
          </a:p>
        </p:txBody>
      </p:sp>
      <p:sp>
        <p:nvSpPr>
          <p:cNvPr id="4" name="TextBox 3">
            <a:extLst>
              <a:ext uri="{FF2B5EF4-FFF2-40B4-BE49-F238E27FC236}">
                <a16:creationId xmlns:a16="http://schemas.microsoft.com/office/drawing/2014/main" id="{DD1807AE-2626-432B-B5B7-E3B84CF1E4D3}"/>
              </a:ext>
            </a:extLst>
          </p:cNvPr>
          <p:cNvSpPr txBox="1"/>
          <p:nvPr/>
        </p:nvSpPr>
        <p:spPr>
          <a:xfrm>
            <a:off x="302770" y="4434444"/>
            <a:ext cx="11590636" cy="646331"/>
          </a:xfrm>
          <a:prstGeom prst="rect">
            <a:avLst/>
          </a:prstGeom>
          <a:noFill/>
        </p:spPr>
        <p:txBody>
          <a:bodyPr wrap="square" rtlCol="0">
            <a:spAutoFit/>
          </a:bodyPr>
          <a:lstStyle/>
          <a:p>
            <a:pPr algn="ctr"/>
            <a:r>
              <a:rPr lang="en-US" sz="3600" b="1" dirty="0"/>
              <a:t>This is true!</a:t>
            </a:r>
            <a:endParaRPr lang="en-US" sz="3600" dirty="0"/>
          </a:p>
        </p:txBody>
      </p:sp>
    </p:spTree>
    <p:extLst>
      <p:ext uri="{BB962C8B-B14F-4D97-AF65-F5344CB8AC3E}">
        <p14:creationId xmlns:p14="http://schemas.microsoft.com/office/powerpoint/2010/main" val="2324905632"/>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0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Concern #11</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1075388"/>
            <a:ext cx="11590636" cy="1200329"/>
          </a:xfrm>
          <a:prstGeom prst="rect">
            <a:avLst/>
          </a:prstGeom>
          <a:noFill/>
        </p:spPr>
        <p:txBody>
          <a:bodyPr wrap="square" rtlCol="0">
            <a:spAutoFit/>
          </a:bodyPr>
          <a:lstStyle/>
          <a:p>
            <a:pPr algn="just"/>
            <a:r>
              <a:rPr lang="en-US" sz="3600" dirty="0"/>
              <a:t>We must be careful to biblically define racism if we are to biblically condemn it.</a:t>
            </a:r>
          </a:p>
        </p:txBody>
      </p:sp>
      <p:sp>
        <p:nvSpPr>
          <p:cNvPr id="4" name="TextBox 3">
            <a:extLst>
              <a:ext uri="{FF2B5EF4-FFF2-40B4-BE49-F238E27FC236}">
                <a16:creationId xmlns:a16="http://schemas.microsoft.com/office/drawing/2014/main" id="{DD1807AE-2626-432B-B5B7-E3B84CF1E4D3}"/>
              </a:ext>
            </a:extLst>
          </p:cNvPr>
          <p:cNvSpPr txBox="1"/>
          <p:nvPr/>
        </p:nvSpPr>
        <p:spPr>
          <a:xfrm>
            <a:off x="302770" y="4434444"/>
            <a:ext cx="11590636" cy="1138773"/>
          </a:xfrm>
          <a:prstGeom prst="rect">
            <a:avLst/>
          </a:prstGeom>
          <a:noFill/>
        </p:spPr>
        <p:txBody>
          <a:bodyPr wrap="square" rtlCol="0">
            <a:spAutoFit/>
          </a:bodyPr>
          <a:lstStyle/>
          <a:p>
            <a:pPr algn="ctr"/>
            <a:r>
              <a:rPr lang="en-US" sz="3600" b="1" dirty="0"/>
              <a:t>This is true!</a:t>
            </a:r>
          </a:p>
          <a:p>
            <a:pPr algn="ctr"/>
            <a:r>
              <a:rPr lang="en-US" sz="3200" dirty="0"/>
              <a:t>(see James 3:9-10)</a:t>
            </a:r>
          </a:p>
        </p:txBody>
      </p:sp>
    </p:spTree>
    <p:extLst>
      <p:ext uri="{BB962C8B-B14F-4D97-AF65-F5344CB8AC3E}">
        <p14:creationId xmlns:p14="http://schemas.microsoft.com/office/powerpoint/2010/main" val="3924448719"/>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0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Concern #12</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1075388"/>
            <a:ext cx="11590636" cy="1200329"/>
          </a:xfrm>
          <a:prstGeom prst="rect">
            <a:avLst/>
          </a:prstGeom>
          <a:noFill/>
        </p:spPr>
        <p:txBody>
          <a:bodyPr wrap="square" rtlCol="0">
            <a:spAutoFit/>
          </a:bodyPr>
          <a:lstStyle/>
          <a:p>
            <a:pPr algn="just"/>
            <a:r>
              <a:rPr lang="en-US" sz="3600" dirty="0"/>
              <a:t>To make note of other injustices in our society is to minimize the injustice of racism.</a:t>
            </a:r>
          </a:p>
        </p:txBody>
      </p:sp>
      <p:sp>
        <p:nvSpPr>
          <p:cNvPr id="4" name="TextBox 3">
            <a:extLst>
              <a:ext uri="{FF2B5EF4-FFF2-40B4-BE49-F238E27FC236}">
                <a16:creationId xmlns:a16="http://schemas.microsoft.com/office/drawing/2014/main" id="{DD1807AE-2626-432B-B5B7-E3B84CF1E4D3}"/>
              </a:ext>
            </a:extLst>
          </p:cNvPr>
          <p:cNvSpPr txBox="1"/>
          <p:nvPr/>
        </p:nvSpPr>
        <p:spPr>
          <a:xfrm>
            <a:off x="302770" y="4434444"/>
            <a:ext cx="11590636" cy="1138773"/>
          </a:xfrm>
          <a:prstGeom prst="rect">
            <a:avLst/>
          </a:prstGeom>
          <a:noFill/>
        </p:spPr>
        <p:txBody>
          <a:bodyPr wrap="square" rtlCol="0">
            <a:spAutoFit/>
          </a:bodyPr>
          <a:lstStyle/>
          <a:p>
            <a:pPr algn="ctr"/>
            <a:r>
              <a:rPr lang="en-US" sz="3600" b="1" dirty="0"/>
              <a:t>This is false!</a:t>
            </a:r>
          </a:p>
          <a:p>
            <a:pPr algn="ctr"/>
            <a:r>
              <a:rPr lang="en-US" sz="3200" dirty="0"/>
              <a:t>(See James 2:10; 1 Thessalonians 5:21-22)</a:t>
            </a:r>
          </a:p>
        </p:txBody>
      </p:sp>
    </p:spTree>
    <p:extLst>
      <p:ext uri="{BB962C8B-B14F-4D97-AF65-F5344CB8AC3E}">
        <p14:creationId xmlns:p14="http://schemas.microsoft.com/office/powerpoint/2010/main" val="2946060102"/>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0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Concern #13</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1075388"/>
            <a:ext cx="11590636" cy="2308324"/>
          </a:xfrm>
          <a:prstGeom prst="rect">
            <a:avLst/>
          </a:prstGeom>
          <a:noFill/>
        </p:spPr>
        <p:txBody>
          <a:bodyPr wrap="square" rtlCol="0">
            <a:spAutoFit/>
          </a:bodyPr>
          <a:lstStyle/>
          <a:p>
            <a:pPr algn="just"/>
            <a:r>
              <a:rPr lang="en-US" sz="3600" dirty="0"/>
              <a:t>To say that we are incapable of fully understanding another person’s experience makes truth relative; and makes our ministry to him insincere or ineffective.  </a:t>
            </a:r>
          </a:p>
        </p:txBody>
      </p:sp>
      <p:sp>
        <p:nvSpPr>
          <p:cNvPr id="4" name="TextBox 3">
            <a:extLst>
              <a:ext uri="{FF2B5EF4-FFF2-40B4-BE49-F238E27FC236}">
                <a16:creationId xmlns:a16="http://schemas.microsoft.com/office/drawing/2014/main" id="{DD1807AE-2626-432B-B5B7-E3B84CF1E4D3}"/>
              </a:ext>
            </a:extLst>
          </p:cNvPr>
          <p:cNvSpPr txBox="1"/>
          <p:nvPr/>
        </p:nvSpPr>
        <p:spPr>
          <a:xfrm>
            <a:off x="302770" y="4434444"/>
            <a:ext cx="11590636" cy="646331"/>
          </a:xfrm>
          <a:prstGeom prst="rect">
            <a:avLst/>
          </a:prstGeom>
          <a:noFill/>
        </p:spPr>
        <p:txBody>
          <a:bodyPr wrap="square" rtlCol="0">
            <a:spAutoFit/>
          </a:bodyPr>
          <a:lstStyle/>
          <a:p>
            <a:pPr algn="ctr"/>
            <a:r>
              <a:rPr lang="en-US" sz="3600" b="1" dirty="0"/>
              <a:t>This is false!</a:t>
            </a:r>
          </a:p>
        </p:txBody>
      </p:sp>
    </p:spTree>
    <p:extLst>
      <p:ext uri="{BB962C8B-B14F-4D97-AF65-F5344CB8AC3E}">
        <p14:creationId xmlns:p14="http://schemas.microsoft.com/office/powerpoint/2010/main" val="111392853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0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Thought</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40066"/>
            <a:ext cx="11590636" cy="3970318"/>
          </a:xfrm>
          <a:prstGeom prst="rect">
            <a:avLst/>
          </a:prstGeom>
          <a:noFill/>
        </p:spPr>
        <p:txBody>
          <a:bodyPr wrap="square" rtlCol="0">
            <a:spAutoFit/>
          </a:bodyPr>
          <a:lstStyle/>
          <a:p>
            <a:pPr algn="just"/>
            <a:r>
              <a:rPr lang="en-US" sz="3600" dirty="0"/>
              <a:t>While we cannot fully understand the experiences of others; we know that Jesus is our perfect and sympathetic High Priest (Hebrews 4:14-16).  Therefore, we point the hurting to Jesus; not to our experience or lack of experience. For “we do not preach ourselves but Christ Jesus as Lord” (2 Corinthians 4:5).</a:t>
            </a:r>
          </a:p>
        </p:txBody>
      </p:sp>
    </p:spTree>
    <p:extLst>
      <p:ext uri="{BB962C8B-B14F-4D97-AF65-F5344CB8AC3E}">
        <p14:creationId xmlns:p14="http://schemas.microsoft.com/office/powerpoint/2010/main" val="3468160603"/>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Concern #14</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1075388"/>
            <a:ext cx="11590636" cy="1754326"/>
          </a:xfrm>
          <a:prstGeom prst="rect">
            <a:avLst/>
          </a:prstGeom>
          <a:noFill/>
        </p:spPr>
        <p:txBody>
          <a:bodyPr wrap="square" rtlCol="0">
            <a:spAutoFit/>
          </a:bodyPr>
          <a:lstStyle/>
          <a:p>
            <a:pPr algn="just"/>
            <a:r>
              <a:rPr lang="en-US" sz="3600" dirty="0"/>
              <a:t>Anyone who does not agree with the theory of systemic racism and oppression is denying or justifying the sin of racism.</a:t>
            </a:r>
          </a:p>
        </p:txBody>
      </p:sp>
      <p:sp>
        <p:nvSpPr>
          <p:cNvPr id="4" name="TextBox 3">
            <a:extLst>
              <a:ext uri="{FF2B5EF4-FFF2-40B4-BE49-F238E27FC236}">
                <a16:creationId xmlns:a16="http://schemas.microsoft.com/office/drawing/2014/main" id="{DD1807AE-2626-432B-B5B7-E3B84CF1E4D3}"/>
              </a:ext>
            </a:extLst>
          </p:cNvPr>
          <p:cNvSpPr txBox="1"/>
          <p:nvPr/>
        </p:nvSpPr>
        <p:spPr>
          <a:xfrm>
            <a:off x="302770" y="2843642"/>
            <a:ext cx="11590636" cy="646331"/>
          </a:xfrm>
          <a:prstGeom prst="rect">
            <a:avLst/>
          </a:prstGeom>
          <a:noFill/>
        </p:spPr>
        <p:txBody>
          <a:bodyPr wrap="square" rtlCol="0">
            <a:spAutoFit/>
          </a:bodyPr>
          <a:lstStyle/>
          <a:p>
            <a:pPr algn="ctr"/>
            <a:r>
              <a:rPr lang="en-US" sz="3600" b="1" dirty="0"/>
              <a:t>This is false!</a:t>
            </a:r>
          </a:p>
        </p:txBody>
      </p:sp>
      <p:sp>
        <p:nvSpPr>
          <p:cNvPr id="5" name="TextBox 4">
            <a:extLst>
              <a:ext uri="{FF2B5EF4-FFF2-40B4-BE49-F238E27FC236}">
                <a16:creationId xmlns:a16="http://schemas.microsoft.com/office/drawing/2014/main" id="{97F04C44-2F49-47D4-81A0-7B8A26545F3B}"/>
              </a:ext>
            </a:extLst>
          </p:cNvPr>
          <p:cNvSpPr txBox="1"/>
          <p:nvPr/>
        </p:nvSpPr>
        <p:spPr>
          <a:xfrm>
            <a:off x="304858" y="3910440"/>
            <a:ext cx="11590636" cy="2246769"/>
          </a:xfrm>
          <a:prstGeom prst="rect">
            <a:avLst/>
          </a:prstGeom>
          <a:noFill/>
        </p:spPr>
        <p:txBody>
          <a:bodyPr wrap="square" rtlCol="0">
            <a:spAutoFit/>
          </a:bodyPr>
          <a:lstStyle/>
          <a:p>
            <a:pPr algn="just"/>
            <a:r>
              <a:rPr lang="en-US" sz="2800" i="1" dirty="0"/>
              <a:t>To question or push back on the theory of systemic racism and oppression is not to deny or justify the sin of racism, nor is it to say that racism does not exist in this country, nor is it to say policies and practices ought not to be examined and reformed; nor is it to say that our own hearts are immune to committing such a sin.</a:t>
            </a:r>
            <a:r>
              <a:rPr lang="en-US" sz="2800" b="1" i="1" dirty="0"/>
              <a:t>  </a:t>
            </a:r>
            <a:endParaRPr lang="en-US" sz="2800" i="1" dirty="0"/>
          </a:p>
        </p:txBody>
      </p:sp>
    </p:spTree>
    <p:extLst>
      <p:ext uri="{BB962C8B-B14F-4D97-AF65-F5344CB8AC3E}">
        <p14:creationId xmlns:p14="http://schemas.microsoft.com/office/powerpoint/2010/main" val="3996790555"/>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0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750"/>
                                        <p:tgtEl>
                                          <p:spTgt spid="4"/>
                                        </p:tgtEl>
                                      </p:cBhvr>
                                    </p:animEffect>
                                  </p:childTnLst>
                                </p:cTn>
                              </p:par>
                            </p:childTnLst>
                          </p:cTn>
                        </p:par>
                        <p:par>
                          <p:cTn id="8" fill="hold">
                            <p:stCondLst>
                              <p:cond delay="9750"/>
                            </p:stCondLst>
                            <p:childTnLst>
                              <p:par>
                                <p:cTn id="9" presetID="10" presetClass="entr" presetSubtype="0" fill="hold" grpId="0" nodeType="afterEffect">
                                  <p:stCondLst>
                                    <p:cond delay="225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2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2 Corinthians 4:4-5</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40066"/>
            <a:ext cx="11590636" cy="4524315"/>
          </a:xfrm>
          <a:prstGeom prst="rect">
            <a:avLst/>
          </a:prstGeom>
          <a:noFill/>
        </p:spPr>
        <p:txBody>
          <a:bodyPr wrap="square" rtlCol="0">
            <a:spAutoFit/>
          </a:bodyPr>
          <a:lstStyle/>
          <a:p>
            <a:pPr algn="just"/>
            <a:r>
              <a:rPr lang="en-US" sz="3600" i="1" dirty="0"/>
              <a:t>4 For I am conscious of nothing against myself, yet I am not by this acquitted; but the one who examines me is the Lord. 5 Therefore do not go on passing judgment before the time, but wait until the Lord comes who will both bring to light the things hidden in the darkness and disclose the motives of men's hearts; and then each man's praise will come to him from God. </a:t>
            </a:r>
            <a:endParaRPr lang="en-US" sz="3600" dirty="0"/>
          </a:p>
        </p:txBody>
      </p:sp>
    </p:spTree>
    <p:extLst>
      <p:ext uri="{BB962C8B-B14F-4D97-AF65-F5344CB8AC3E}">
        <p14:creationId xmlns:p14="http://schemas.microsoft.com/office/powerpoint/2010/main" val="2178950489"/>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Concern #15</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1075388"/>
            <a:ext cx="11590636" cy="1754326"/>
          </a:xfrm>
          <a:prstGeom prst="rect">
            <a:avLst/>
          </a:prstGeom>
          <a:noFill/>
        </p:spPr>
        <p:txBody>
          <a:bodyPr wrap="square" rtlCol="0">
            <a:spAutoFit/>
          </a:bodyPr>
          <a:lstStyle/>
          <a:p>
            <a:pPr algn="just"/>
            <a:r>
              <a:rPr lang="en-US" sz="3600" dirty="0"/>
              <a:t>Pointing to the future hope of perfect justice is just a way of dismissing the current issues and concerns.</a:t>
            </a:r>
          </a:p>
        </p:txBody>
      </p:sp>
      <p:sp>
        <p:nvSpPr>
          <p:cNvPr id="4" name="TextBox 3">
            <a:extLst>
              <a:ext uri="{FF2B5EF4-FFF2-40B4-BE49-F238E27FC236}">
                <a16:creationId xmlns:a16="http://schemas.microsoft.com/office/drawing/2014/main" id="{DD1807AE-2626-432B-B5B7-E3B84CF1E4D3}"/>
              </a:ext>
            </a:extLst>
          </p:cNvPr>
          <p:cNvSpPr txBox="1"/>
          <p:nvPr/>
        </p:nvSpPr>
        <p:spPr>
          <a:xfrm>
            <a:off x="302770" y="4547178"/>
            <a:ext cx="11590636" cy="1138773"/>
          </a:xfrm>
          <a:prstGeom prst="rect">
            <a:avLst/>
          </a:prstGeom>
          <a:noFill/>
        </p:spPr>
        <p:txBody>
          <a:bodyPr wrap="square" rtlCol="0">
            <a:spAutoFit/>
          </a:bodyPr>
          <a:lstStyle/>
          <a:p>
            <a:pPr algn="ctr"/>
            <a:r>
              <a:rPr lang="en-US" sz="3600" b="1" dirty="0"/>
              <a:t>This is false!</a:t>
            </a:r>
          </a:p>
          <a:p>
            <a:pPr algn="ctr"/>
            <a:r>
              <a:rPr lang="en-US" sz="3200" dirty="0"/>
              <a:t>(read Lamentations 3)</a:t>
            </a:r>
          </a:p>
        </p:txBody>
      </p:sp>
    </p:spTree>
    <p:extLst>
      <p:ext uri="{BB962C8B-B14F-4D97-AF65-F5344CB8AC3E}">
        <p14:creationId xmlns:p14="http://schemas.microsoft.com/office/powerpoint/2010/main" val="2134410163"/>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0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Concern #16</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1075388"/>
            <a:ext cx="11590636" cy="1754326"/>
          </a:xfrm>
          <a:prstGeom prst="rect">
            <a:avLst/>
          </a:prstGeom>
          <a:noFill/>
        </p:spPr>
        <p:txBody>
          <a:bodyPr wrap="square" rtlCol="0">
            <a:spAutoFit/>
          </a:bodyPr>
          <a:lstStyle/>
          <a:p>
            <a:pPr algn="just"/>
            <a:r>
              <a:rPr lang="en-US" sz="3600" dirty="0"/>
              <a:t>Saying we are incapable of bringing about perfect justice by human means is just a way to excuse or ignore the sins that confront us in this fallen world. </a:t>
            </a:r>
          </a:p>
        </p:txBody>
      </p:sp>
      <p:sp>
        <p:nvSpPr>
          <p:cNvPr id="4" name="TextBox 3">
            <a:extLst>
              <a:ext uri="{FF2B5EF4-FFF2-40B4-BE49-F238E27FC236}">
                <a16:creationId xmlns:a16="http://schemas.microsoft.com/office/drawing/2014/main" id="{DD1807AE-2626-432B-B5B7-E3B84CF1E4D3}"/>
              </a:ext>
            </a:extLst>
          </p:cNvPr>
          <p:cNvSpPr txBox="1"/>
          <p:nvPr/>
        </p:nvSpPr>
        <p:spPr>
          <a:xfrm>
            <a:off x="302770" y="4547178"/>
            <a:ext cx="11590636" cy="1138773"/>
          </a:xfrm>
          <a:prstGeom prst="rect">
            <a:avLst/>
          </a:prstGeom>
          <a:noFill/>
        </p:spPr>
        <p:txBody>
          <a:bodyPr wrap="square" rtlCol="0">
            <a:spAutoFit/>
          </a:bodyPr>
          <a:lstStyle/>
          <a:p>
            <a:pPr algn="ctr"/>
            <a:r>
              <a:rPr lang="en-US" sz="3600" b="1" dirty="0"/>
              <a:t>This is false!</a:t>
            </a:r>
          </a:p>
          <a:p>
            <a:pPr algn="ctr"/>
            <a:r>
              <a:rPr lang="en-US" sz="3200" dirty="0"/>
              <a:t>(Romans 8:24-25)</a:t>
            </a:r>
          </a:p>
        </p:txBody>
      </p:sp>
    </p:spTree>
    <p:extLst>
      <p:ext uri="{BB962C8B-B14F-4D97-AF65-F5344CB8AC3E}">
        <p14:creationId xmlns:p14="http://schemas.microsoft.com/office/powerpoint/2010/main" val="2632354636"/>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0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John 17:22-23</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14806"/>
            <a:ext cx="11590636" cy="3416320"/>
          </a:xfrm>
          <a:prstGeom prst="rect">
            <a:avLst/>
          </a:prstGeom>
          <a:noFill/>
        </p:spPr>
        <p:txBody>
          <a:bodyPr wrap="square" rtlCol="0">
            <a:spAutoFit/>
          </a:bodyPr>
          <a:lstStyle/>
          <a:p>
            <a:pPr algn="just"/>
            <a:r>
              <a:rPr lang="en-US" sz="3600" i="1" dirty="0"/>
              <a:t>22 "The glory which You have given Me I have given to them, that they may be one, just as We are one;  23 I in them and You in Me, that they may be perfected in unity, so that the world may know that You sent Me, and loved them, even as You have loved Me. </a:t>
            </a:r>
            <a:endParaRPr lang="en-US" sz="3600" dirty="0"/>
          </a:p>
        </p:txBody>
      </p:sp>
    </p:spTree>
    <p:extLst>
      <p:ext uri="{BB962C8B-B14F-4D97-AF65-F5344CB8AC3E}">
        <p14:creationId xmlns:p14="http://schemas.microsoft.com/office/powerpoint/2010/main" val="292645920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Concern #16</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1075388"/>
            <a:ext cx="11590636" cy="1200329"/>
          </a:xfrm>
          <a:prstGeom prst="rect">
            <a:avLst/>
          </a:prstGeom>
          <a:noFill/>
        </p:spPr>
        <p:txBody>
          <a:bodyPr wrap="square" rtlCol="0">
            <a:spAutoFit/>
          </a:bodyPr>
          <a:lstStyle/>
          <a:p>
            <a:pPr algn="just"/>
            <a:r>
              <a:rPr lang="en-US" sz="3600" dirty="0"/>
              <a:t>It is a cop out to say that the Gospel is the only real answer to social problems that need fixing.</a:t>
            </a:r>
          </a:p>
        </p:txBody>
      </p:sp>
      <p:sp>
        <p:nvSpPr>
          <p:cNvPr id="4" name="TextBox 3">
            <a:extLst>
              <a:ext uri="{FF2B5EF4-FFF2-40B4-BE49-F238E27FC236}">
                <a16:creationId xmlns:a16="http://schemas.microsoft.com/office/drawing/2014/main" id="{DD1807AE-2626-432B-B5B7-E3B84CF1E4D3}"/>
              </a:ext>
            </a:extLst>
          </p:cNvPr>
          <p:cNvSpPr txBox="1"/>
          <p:nvPr/>
        </p:nvSpPr>
        <p:spPr>
          <a:xfrm>
            <a:off x="302770" y="4547178"/>
            <a:ext cx="11590636" cy="1138773"/>
          </a:xfrm>
          <a:prstGeom prst="rect">
            <a:avLst/>
          </a:prstGeom>
          <a:noFill/>
        </p:spPr>
        <p:txBody>
          <a:bodyPr wrap="square" rtlCol="0">
            <a:spAutoFit/>
          </a:bodyPr>
          <a:lstStyle/>
          <a:p>
            <a:pPr algn="ctr"/>
            <a:r>
              <a:rPr lang="en-US" sz="3600" b="1" dirty="0"/>
              <a:t>This is false!</a:t>
            </a:r>
          </a:p>
          <a:p>
            <a:pPr algn="ctr"/>
            <a:r>
              <a:rPr lang="en-US" sz="3200" dirty="0"/>
              <a:t>(Romans 1:16)</a:t>
            </a:r>
          </a:p>
        </p:txBody>
      </p:sp>
    </p:spTree>
    <p:extLst>
      <p:ext uri="{BB962C8B-B14F-4D97-AF65-F5344CB8AC3E}">
        <p14:creationId xmlns:p14="http://schemas.microsoft.com/office/powerpoint/2010/main" val="4285036258"/>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0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Romans 1:16</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40066"/>
            <a:ext cx="11590636" cy="1754326"/>
          </a:xfrm>
          <a:prstGeom prst="rect">
            <a:avLst/>
          </a:prstGeom>
          <a:noFill/>
        </p:spPr>
        <p:txBody>
          <a:bodyPr wrap="square" rtlCol="0">
            <a:spAutoFit/>
          </a:bodyPr>
          <a:lstStyle/>
          <a:p>
            <a:pPr algn="just"/>
            <a:r>
              <a:rPr lang="en-US" sz="3600" i="1" dirty="0"/>
              <a:t>“For I am not ashamed of the gospel, for it is the power of God for salvation to everyone who believes, to the Jew first and also to the Greek.” </a:t>
            </a:r>
            <a:endParaRPr lang="en-US" sz="3600" dirty="0"/>
          </a:p>
        </p:txBody>
      </p:sp>
    </p:spTree>
    <p:extLst>
      <p:ext uri="{BB962C8B-B14F-4D97-AF65-F5344CB8AC3E}">
        <p14:creationId xmlns:p14="http://schemas.microsoft.com/office/powerpoint/2010/main" val="120569144"/>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Matthew 5:13-16</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40066"/>
            <a:ext cx="11590636" cy="5016758"/>
          </a:xfrm>
          <a:prstGeom prst="rect">
            <a:avLst/>
          </a:prstGeom>
          <a:noFill/>
        </p:spPr>
        <p:txBody>
          <a:bodyPr wrap="square" rtlCol="0">
            <a:spAutoFit/>
          </a:bodyPr>
          <a:lstStyle/>
          <a:p>
            <a:pPr algn="just"/>
            <a:r>
              <a:rPr lang="en-US" sz="3200" i="1" dirty="0"/>
              <a:t>13 You are the salt of the earth; but if the salt has become tasteless, how can it be made salty again? It is no longer good for anything, except to be thrown out and trampled under foot by men. 14 You are the light of the world. A city set on a hill cannot be hidden; 15 nor does anyone light a lamp and put it under a basket, but on the lampstand, and it gives light to all who are in the house. 16 Let your light shine before men in such a way that they may see your good works, and glorify your Father who is in heaven.</a:t>
            </a:r>
          </a:p>
        </p:txBody>
      </p:sp>
    </p:spTree>
    <p:extLst>
      <p:ext uri="{BB962C8B-B14F-4D97-AF65-F5344CB8AC3E}">
        <p14:creationId xmlns:p14="http://schemas.microsoft.com/office/powerpoint/2010/main" val="356941338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close up of a sign&#10;&#10;Description automatically generated">
            <a:extLst>
              <a:ext uri="{FF2B5EF4-FFF2-40B4-BE49-F238E27FC236}">
                <a16:creationId xmlns:a16="http://schemas.microsoft.com/office/drawing/2014/main" id="{B2C4917B-B35E-4697-88A1-97D3492134B5}"/>
              </a:ext>
            </a:extLst>
          </p:cNvPr>
          <p:cNvPicPr>
            <a:picLocks noChangeAspect="1"/>
          </p:cNvPicPr>
          <p:nvPr/>
        </p:nvPicPr>
        <p:blipFill>
          <a:blip r:embed="rId2"/>
          <a:stretch>
            <a:fillRect/>
          </a:stretch>
        </p:blipFill>
        <p:spPr>
          <a:xfrm>
            <a:off x="-7040" y="0"/>
            <a:ext cx="12192000" cy="6858000"/>
          </a:xfrm>
          <a:prstGeom prst="rect">
            <a:avLst/>
          </a:prstGeom>
        </p:spPr>
      </p:pic>
      <p:sp>
        <p:nvSpPr>
          <p:cNvPr id="2" name="TextBox 1">
            <a:extLst>
              <a:ext uri="{FF2B5EF4-FFF2-40B4-BE49-F238E27FC236}">
                <a16:creationId xmlns:a16="http://schemas.microsoft.com/office/drawing/2014/main" id="{9F815ED3-B693-41E3-B462-6BBA6BAFA39D}"/>
              </a:ext>
            </a:extLst>
          </p:cNvPr>
          <p:cNvSpPr txBox="1"/>
          <p:nvPr/>
        </p:nvSpPr>
        <p:spPr>
          <a:xfrm>
            <a:off x="1773362" y="2136338"/>
            <a:ext cx="9099028" cy="2585323"/>
          </a:xfrm>
          <a:prstGeom prst="rect">
            <a:avLst/>
          </a:prstGeom>
          <a:solidFill>
            <a:srgbClr val="91A359">
              <a:alpha val="85000"/>
            </a:srgbClr>
          </a:solidFill>
          <a:effectLst>
            <a:softEdge rad="25400"/>
          </a:effectLst>
        </p:spPr>
        <p:txBody>
          <a:bodyPr wrap="square" rtlCol="0">
            <a:spAutoFit/>
          </a:bodyPr>
          <a:lstStyle/>
          <a:p>
            <a:pPr algn="ctr"/>
            <a:r>
              <a:rPr lang="en-US" sz="5400" b="1" dirty="0">
                <a:latin typeface="Candara" panose="020E0502030303020204" pitchFamily="34" charset="0"/>
              </a:rPr>
              <a:t>How Shall We Respond?</a:t>
            </a:r>
          </a:p>
          <a:p>
            <a:pPr algn="ctr"/>
            <a:r>
              <a:rPr lang="en-US" sz="5400" b="1">
                <a:latin typeface="Candara" panose="020E0502030303020204" pitchFamily="34" charset="0"/>
              </a:rPr>
              <a:t>A Christian’s </a:t>
            </a:r>
            <a:r>
              <a:rPr lang="en-US" sz="5400" b="1" dirty="0">
                <a:latin typeface="Candara" panose="020E0502030303020204" pitchFamily="34" charset="0"/>
              </a:rPr>
              <a:t>Response to the National Concern Over Racism</a:t>
            </a:r>
          </a:p>
        </p:txBody>
      </p:sp>
      <p:sp>
        <p:nvSpPr>
          <p:cNvPr id="5" name="TextBox 4">
            <a:extLst>
              <a:ext uri="{FF2B5EF4-FFF2-40B4-BE49-F238E27FC236}">
                <a16:creationId xmlns:a16="http://schemas.microsoft.com/office/drawing/2014/main" id="{0CAA8F06-2798-4F2A-8DC9-8E009C9AC104}"/>
              </a:ext>
            </a:extLst>
          </p:cNvPr>
          <p:cNvSpPr txBox="1"/>
          <p:nvPr/>
        </p:nvSpPr>
        <p:spPr>
          <a:xfrm>
            <a:off x="223378" y="182899"/>
            <a:ext cx="6688901" cy="400110"/>
          </a:xfrm>
          <a:prstGeom prst="rect">
            <a:avLst/>
          </a:prstGeom>
          <a:noFill/>
        </p:spPr>
        <p:txBody>
          <a:bodyPr wrap="square" rtlCol="0">
            <a:spAutoFit/>
          </a:bodyPr>
          <a:lstStyle/>
          <a:p>
            <a:r>
              <a:rPr lang="en-US" sz="2000" b="1" dirty="0">
                <a:latin typeface="Candara" panose="020E0502030303020204" pitchFamily="34" charset="0"/>
              </a:rPr>
              <a:t>June 14, 2020</a:t>
            </a:r>
          </a:p>
        </p:txBody>
      </p:sp>
    </p:spTree>
    <p:extLst>
      <p:ext uri="{BB962C8B-B14F-4D97-AF65-F5344CB8AC3E}">
        <p14:creationId xmlns:p14="http://schemas.microsoft.com/office/powerpoint/2010/main" val="1693829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Thought</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14806"/>
            <a:ext cx="11590636" cy="2062103"/>
          </a:xfrm>
          <a:prstGeom prst="rect">
            <a:avLst/>
          </a:prstGeom>
          <a:noFill/>
        </p:spPr>
        <p:txBody>
          <a:bodyPr wrap="square" rtlCol="0">
            <a:spAutoFit/>
          </a:bodyPr>
          <a:lstStyle/>
          <a:p>
            <a:pPr algn="just"/>
            <a:r>
              <a:rPr lang="en-US" sz="3200" dirty="0"/>
              <a:t>The “way” believers interact, behave, and respond toward one another, be it in church, at home, at work or on social media is ALWAYS to reflect the love and unity we have for one another in and because of Christ.</a:t>
            </a:r>
          </a:p>
        </p:txBody>
      </p:sp>
    </p:spTree>
    <p:extLst>
      <p:ext uri="{BB962C8B-B14F-4D97-AF65-F5344CB8AC3E}">
        <p14:creationId xmlns:p14="http://schemas.microsoft.com/office/powerpoint/2010/main" val="197657395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Ephesians 4:1-3</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14806"/>
            <a:ext cx="11590636" cy="3416320"/>
          </a:xfrm>
          <a:prstGeom prst="rect">
            <a:avLst/>
          </a:prstGeom>
          <a:noFill/>
        </p:spPr>
        <p:txBody>
          <a:bodyPr wrap="square" rtlCol="0">
            <a:spAutoFit/>
          </a:bodyPr>
          <a:lstStyle/>
          <a:p>
            <a:pPr algn="just"/>
            <a:r>
              <a:rPr lang="en-US" sz="3600" i="1" dirty="0"/>
              <a:t>1 Therefore I, the prisoner of the Lord, implore you to walk in a manner worthy of the calling with which you have been called, 2 with all humility and gentleness, with patience, showing tolerance for one another in love, 3 being diligent to preserve the unity of the Spirit in the bond of peace. </a:t>
            </a:r>
            <a:endParaRPr lang="en-US" sz="3600" dirty="0"/>
          </a:p>
        </p:txBody>
      </p:sp>
    </p:spTree>
    <p:extLst>
      <p:ext uri="{BB962C8B-B14F-4D97-AF65-F5344CB8AC3E}">
        <p14:creationId xmlns:p14="http://schemas.microsoft.com/office/powerpoint/2010/main" val="3098080374"/>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Thought</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40066"/>
            <a:ext cx="11590636" cy="1200329"/>
          </a:xfrm>
          <a:prstGeom prst="rect">
            <a:avLst/>
          </a:prstGeom>
          <a:noFill/>
        </p:spPr>
        <p:txBody>
          <a:bodyPr wrap="square" rtlCol="0">
            <a:spAutoFit/>
          </a:bodyPr>
          <a:lstStyle/>
          <a:p>
            <a:pPr algn="just"/>
            <a:r>
              <a:rPr lang="en-US" sz="3600" dirty="0"/>
              <a:t>Believers we are called to engage issues </a:t>
            </a:r>
            <a:r>
              <a:rPr lang="en-US" sz="3600" b="1" dirty="0"/>
              <a:t>in ways that are clearly distinctive from the world</a:t>
            </a:r>
            <a:r>
              <a:rPr lang="en-US" sz="3600" dirty="0"/>
              <a:t>. </a:t>
            </a:r>
          </a:p>
        </p:txBody>
      </p:sp>
    </p:spTree>
    <p:extLst>
      <p:ext uri="{BB962C8B-B14F-4D97-AF65-F5344CB8AC3E}">
        <p14:creationId xmlns:p14="http://schemas.microsoft.com/office/powerpoint/2010/main" val="1613664735"/>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Thought</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40066"/>
            <a:ext cx="11590636" cy="2862322"/>
          </a:xfrm>
          <a:prstGeom prst="rect">
            <a:avLst/>
          </a:prstGeom>
          <a:noFill/>
        </p:spPr>
        <p:txBody>
          <a:bodyPr wrap="square" rtlCol="0">
            <a:spAutoFit/>
          </a:bodyPr>
          <a:lstStyle/>
          <a:p>
            <a:pPr algn="just"/>
            <a:r>
              <a:rPr lang="en-US" sz="3600" dirty="0"/>
              <a:t>“Believers” </a:t>
            </a:r>
            <a:r>
              <a:rPr lang="en-US" sz="3600" b="1" dirty="0"/>
              <a:t>too easily regard disagreement with one another as evil</a:t>
            </a:r>
            <a:r>
              <a:rPr lang="en-US" sz="3600" dirty="0"/>
              <a:t>, and we are quick to assign the worst of motives to those with whom we disagree on issues that are complex at best; and extraordinarily complex at worst. </a:t>
            </a:r>
            <a:endParaRPr lang="en-US" sz="3600" b="1" dirty="0"/>
          </a:p>
        </p:txBody>
      </p:sp>
    </p:spTree>
    <p:extLst>
      <p:ext uri="{BB962C8B-B14F-4D97-AF65-F5344CB8AC3E}">
        <p14:creationId xmlns:p14="http://schemas.microsoft.com/office/powerpoint/2010/main" val="2123132864"/>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Concern #1</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1075388"/>
            <a:ext cx="11590636" cy="1754326"/>
          </a:xfrm>
          <a:prstGeom prst="rect">
            <a:avLst/>
          </a:prstGeom>
          <a:noFill/>
        </p:spPr>
        <p:txBody>
          <a:bodyPr wrap="square" rtlCol="0">
            <a:spAutoFit/>
          </a:bodyPr>
          <a:lstStyle/>
          <a:p>
            <a:pPr algn="just"/>
            <a:r>
              <a:rPr lang="en-US" sz="3600" dirty="0"/>
              <a:t>For a Christian to mourn and be upset over the murder of George Floyd is an affirmation of the social narrative.  </a:t>
            </a:r>
          </a:p>
        </p:txBody>
      </p:sp>
      <p:sp>
        <p:nvSpPr>
          <p:cNvPr id="4" name="TextBox 3">
            <a:extLst>
              <a:ext uri="{FF2B5EF4-FFF2-40B4-BE49-F238E27FC236}">
                <a16:creationId xmlns:a16="http://schemas.microsoft.com/office/drawing/2014/main" id="{DD1807AE-2626-432B-B5B7-E3B84CF1E4D3}"/>
              </a:ext>
            </a:extLst>
          </p:cNvPr>
          <p:cNvSpPr txBox="1"/>
          <p:nvPr/>
        </p:nvSpPr>
        <p:spPr>
          <a:xfrm>
            <a:off x="302770" y="4434444"/>
            <a:ext cx="11590636" cy="646331"/>
          </a:xfrm>
          <a:prstGeom prst="rect">
            <a:avLst/>
          </a:prstGeom>
          <a:noFill/>
        </p:spPr>
        <p:txBody>
          <a:bodyPr wrap="square" rtlCol="0">
            <a:spAutoFit/>
          </a:bodyPr>
          <a:lstStyle/>
          <a:p>
            <a:pPr algn="ctr"/>
            <a:r>
              <a:rPr lang="en-US" sz="3600" b="1" dirty="0"/>
              <a:t>This is false!</a:t>
            </a:r>
            <a:endParaRPr lang="en-US" sz="3600" dirty="0"/>
          </a:p>
        </p:txBody>
      </p:sp>
    </p:spTree>
    <p:extLst>
      <p:ext uri="{BB962C8B-B14F-4D97-AF65-F5344CB8AC3E}">
        <p14:creationId xmlns:p14="http://schemas.microsoft.com/office/powerpoint/2010/main" val="1851285782"/>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0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Concern #2</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1075388"/>
            <a:ext cx="11590636" cy="1754326"/>
          </a:xfrm>
          <a:prstGeom prst="rect">
            <a:avLst/>
          </a:prstGeom>
          <a:noFill/>
        </p:spPr>
        <p:txBody>
          <a:bodyPr wrap="square" rtlCol="0">
            <a:spAutoFit/>
          </a:bodyPr>
          <a:lstStyle/>
          <a:p>
            <a:pPr algn="just"/>
            <a:r>
              <a:rPr lang="en-US" sz="3600" dirty="0"/>
              <a:t>To “weep with those who weep” means we must protest with those who protest or to post on social media with those who post on social media. </a:t>
            </a:r>
          </a:p>
        </p:txBody>
      </p:sp>
      <p:sp>
        <p:nvSpPr>
          <p:cNvPr id="4" name="TextBox 3">
            <a:extLst>
              <a:ext uri="{FF2B5EF4-FFF2-40B4-BE49-F238E27FC236}">
                <a16:creationId xmlns:a16="http://schemas.microsoft.com/office/drawing/2014/main" id="{DD1807AE-2626-432B-B5B7-E3B84CF1E4D3}"/>
              </a:ext>
            </a:extLst>
          </p:cNvPr>
          <p:cNvSpPr txBox="1"/>
          <p:nvPr/>
        </p:nvSpPr>
        <p:spPr>
          <a:xfrm>
            <a:off x="302770" y="4434444"/>
            <a:ext cx="11590636" cy="646331"/>
          </a:xfrm>
          <a:prstGeom prst="rect">
            <a:avLst/>
          </a:prstGeom>
          <a:noFill/>
        </p:spPr>
        <p:txBody>
          <a:bodyPr wrap="square" rtlCol="0">
            <a:spAutoFit/>
          </a:bodyPr>
          <a:lstStyle/>
          <a:p>
            <a:pPr algn="ctr"/>
            <a:r>
              <a:rPr lang="en-US" sz="3600" b="1" dirty="0"/>
              <a:t>This is false!</a:t>
            </a:r>
            <a:endParaRPr lang="en-US" sz="3600" dirty="0"/>
          </a:p>
        </p:txBody>
      </p:sp>
    </p:spTree>
    <p:extLst>
      <p:ext uri="{BB962C8B-B14F-4D97-AF65-F5344CB8AC3E}">
        <p14:creationId xmlns:p14="http://schemas.microsoft.com/office/powerpoint/2010/main" val="1694770185"/>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0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9932</TotalTime>
  <Words>1517</Words>
  <Application>Microsoft Office PowerPoint</Application>
  <PresentationFormat>Widescreen</PresentationFormat>
  <Paragraphs>92</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Candara</vt:lpstr>
      <vt:lpstr>Century Gothic</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Godfrey</dc:creator>
  <cp:lastModifiedBy> </cp:lastModifiedBy>
  <cp:revision>114</cp:revision>
  <cp:lastPrinted>2020-05-22T15:03:41Z</cp:lastPrinted>
  <dcterms:created xsi:type="dcterms:W3CDTF">2019-06-22T19:37:39Z</dcterms:created>
  <dcterms:modified xsi:type="dcterms:W3CDTF">2020-06-15T00:08:38Z</dcterms:modified>
</cp:coreProperties>
</file>